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1D02-6B34-494A-BF76-965D78CB1B4E}" type="datetimeFigureOut">
              <a:rPr lang="it-IT" smtClean="0"/>
              <a:pPr/>
              <a:t>20/01/2015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531B-530B-4DF8-A699-24EEF9F4DEA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L’ascesa delle monarchie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596" y="500042"/>
            <a:ext cx="84296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Enrico II </a:t>
            </a:r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rafforzò</a:t>
            </a:r>
            <a:r>
              <a:rPr lang="it-IT" sz="3200" dirty="0" smtClean="0"/>
              <a:t> il suo potere:</a:t>
            </a:r>
          </a:p>
          <a:p>
            <a:pPr lvl="0">
              <a:buFont typeface="Arial" pitchFamily="34" charset="0"/>
              <a:buChar char="•"/>
            </a:pPr>
            <a:r>
              <a:rPr lang="it-IT" sz="3200" dirty="0" smtClean="0"/>
              <a:t> lottando </a:t>
            </a:r>
            <a:r>
              <a:rPr lang="it-IT" sz="3200" b="1" dirty="0" smtClean="0"/>
              <a:t>contro i </a:t>
            </a:r>
            <a:r>
              <a:rPr lang="it-IT" sz="3200" b="1" dirty="0" smtClean="0">
                <a:solidFill>
                  <a:srgbClr val="FF0000"/>
                </a:solidFill>
              </a:rPr>
              <a:t>baroni</a:t>
            </a:r>
            <a:r>
              <a:rPr lang="it-IT" sz="3200" dirty="0" smtClean="0"/>
              <a:t> (nobili) del suo </a:t>
            </a:r>
            <a:r>
              <a:rPr lang="it-IT" sz="3200" dirty="0" smtClean="0"/>
              <a:t>regno</a:t>
            </a:r>
          </a:p>
          <a:p>
            <a:pPr lvl="0">
              <a:buFont typeface="Arial" pitchFamily="34" charset="0"/>
              <a:buChar char="•"/>
            </a:pPr>
            <a:endParaRPr lang="it-IT" sz="3200" dirty="0" smtClean="0"/>
          </a:p>
          <a:p>
            <a:pPr lvl="0">
              <a:buFont typeface="Arial" pitchFamily="34" charset="0"/>
              <a:buChar char="•"/>
            </a:pPr>
            <a:r>
              <a:rPr lang="it-IT" sz="3200" dirty="0" smtClean="0"/>
              <a:t> riordinando </a:t>
            </a:r>
            <a:r>
              <a:rPr lang="it-IT" sz="3200" b="1" dirty="0" smtClean="0"/>
              <a:t>l’</a:t>
            </a:r>
            <a:r>
              <a:rPr lang="it-IT" sz="3200" b="1" dirty="0" smtClean="0">
                <a:solidFill>
                  <a:srgbClr val="FF0000"/>
                </a:solidFill>
              </a:rPr>
              <a:t>amministrazione</a:t>
            </a:r>
          </a:p>
          <a:p>
            <a:pPr lvl="0">
              <a:buFont typeface="Arial" pitchFamily="34" charset="0"/>
              <a:buChar char="•"/>
            </a:pPr>
            <a:endParaRPr lang="it-IT" sz="3200" dirty="0" smtClean="0"/>
          </a:p>
          <a:p>
            <a:pPr>
              <a:buFont typeface="Arial" pitchFamily="34" charset="0"/>
              <a:buChar char="•"/>
            </a:pPr>
            <a:r>
              <a:rPr lang="it-IT" sz="3200" dirty="0" smtClean="0"/>
              <a:t> emanando </a:t>
            </a:r>
            <a:r>
              <a:rPr lang="it-IT" sz="3200" dirty="0" smtClean="0"/>
              <a:t>le </a:t>
            </a:r>
            <a:r>
              <a:rPr lang="it-IT" sz="3200" b="1" dirty="0" smtClean="0">
                <a:solidFill>
                  <a:srgbClr val="FF0000"/>
                </a:solidFill>
              </a:rPr>
              <a:t>Costituzioni di </a:t>
            </a:r>
            <a:r>
              <a:rPr lang="it-IT" sz="3200" b="1" dirty="0" err="1" smtClean="0">
                <a:solidFill>
                  <a:srgbClr val="FF0000"/>
                </a:solidFill>
              </a:rPr>
              <a:t>Clarendon</a:t>
            </a:r>
            <a:r>
              <a:rPr lang="it-IT" sz="3200" dirty="0" smtClean="0"/>
              <a:t>, con cui controllava elezioni e territori dei </a:t>
            </a:r>
            <a:r>
              <a:rPr lang="it-IT" sz="3200" b="1" u="sng" dirty="0" smtClean="0"/>
              <a:t>vescovi</a:t>
            </a:r>
            <a:r>
              <a:rPr lang="it-IT" sz="3200" dirty="0" smtClean="0"/>
              <a:t>. </a:t>
            </a:r>
            <a:endParaRPr lang="it-IT" sz="3200" dirty="0" smtClean="0"/>
          </a:p>
          <a:p>
            <a:pPr lvl="1" algn="just">
              <a:buFont typeface="Wingdings" pitchFamily="2" charset="2"/>
              <a:buChar char="Ø"/>
            </a:pPr>
            <a:r>
              <a:rPr lang="it-IT" sz="3200" dirty="0" smtClean="0"/>
              <a:t> </a:t>
            </a:r>
            <a:r>
              <a:rPr lang="it-IT" sz="3200" dirty="0" smtClean="0"/>
              <a:t>Enrico </a:t>
            </a:r>
            <a:r>
              <a:rPr lang="it-IT" sz="3200" dirty="0" smtClean="0"/>
              <a:t>voleva infatti creare una </a:t>
            </a:r>
            <a:r>
              <a:rPr lang="it-IT" sz="3200" i="1" u="sng" dirty="0" smtClean="0"/>
              <a:t>Chiesa indipendente da Roma</a:t>
            </a:r>
            <a:r>
              <a:rPr lang="it-IT" sz="3200" dirty="0" smtClean="0"/>
              <a:t>: per questo fu avversato dall’arcivescovo di Canterbury, che finì assassinato</a:t>
            </a:r>
            <a:endParaRPr lang="it-IT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500042"/>
            <a:ext cx="50720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I </a:t>
            </a:r>
            <a:r>
              <a:rPr lang="it-IT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figli</a:t>
            </a:r>
            <a:r>
              <a:rPr lang="it-IT" sz="3200" dirty="0" smtClean="0"/>
              <a:t> di Enrico II non ebbero invece molto successo</a:t>
            </a:r>
            <a:r>
              <a:rPr lang="it-IT" sz="3200" dirty="0" smtClean="0"/>
              <a:t>:</a:t>
            </a:r>
          </a:p>
          <a:p>
            <a:endParaRPr lang="it-IT" sz="3200" dirty="0" smtClean="0"/>
          </a:p>
          <a:p>
            <a:pPr lvl="0">
              <a:buFont typeface="Arial" pitchFamily="34" charset="0"/>
              <a:buChar char="•"/>
            </a:pPr>
            <a:r>
              <a:rPr lang="it-IT" sz="3200" b="1" dirty="0" smtClean="0"/>
              <a:t> </a:t>
            </a:r>
            <a:r>
              <a:rPr lang="it-IT" sz="3200" b="1" dirty="0" smtClean="0">
                <a:solidFill>
                  <a:srgbClr val="FF0000"/>
                </a:solidFill>
              </a:rPr>
              <a:t>Riccardo </a:t>
            </a:r>
            <a:r>
              <a:rPr lang="it-IT" sz="3200" b="1" dirty="0" err="1" smtClean="0">
                <a:solidFill>
                  <a:srgbClr val="FF0000"/>
                </a:solidFill>
              </a:rPr>
              <a:t>Cuordileone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smtClean="0"/>
              <a:t>fallì nella terza </a:t>
            </a:r>
            <a:r>
              <a:rPr lang="it-IT" sz="3200" dirty="0" smtClean="0"/>
              <a:t>crociata</a:t>
            </a:r>
          </a:p>
          <a:p>
            <a:pPr lvl="0">
              <a:buFont typeface="Arial" pitchFamily="34" charset="0"/>
              <a:buChar char="•"/>
            </a:pPr>
            <a:endParaRPr lang="it-IT" sz="3200" dirty="0" smtClean="0"/>
          </a:p>
          <a:p>
            <a:pPr lvl="0">
              <a:buFont typeface="Arial" pitchFamily="34" charset="0"/>
              <a:buChar char="•"/>
            </a:pPr>
            <a:r>
              <a:rPr lang="it-IT" sz="3200" b="1" dirty="0" smtClean="0"/>
              <a:t> </a:t>
            </a:r>
            <a:r>
              <a:rPr lang="it-IT" sz="3200" b="1" dirty="0" smtClean="0">
                <a:solidFill>
                  <a:srgbClr val="FF0000"/>
                </a:solidFill>
              </a:rPr>
              <a:t>Giovanni </a:t>
            </a:r>
            <a:r>
              <a:rPr lang="it-IT" sz="3200" b="1" dirty="0" err="1" smtClean="0">
                <a:solidFill>
                  <a:srgbClr val="FF0000"/>
                </a:solidFill>
              </a:rPr>
              <a:t>Senzaterra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smtClean="0"/>
              <a:t>cercò di opporsi a papa Innocenzo III, ma senza fortuna</a:t>
            </a:r>
          </a:p>
          <a:p>
            <a:endParaRPr lang="it-IT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714356"/>
            <a:ext cx="1852087" cy="250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786190"/>
            <a:ext cx="336826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2"/>
          <p:cNvSpPr/>
          <p:nvPr/>
        </p:nvSpPr>
        <p:spPr>
          <a:xfrm>
            <a:off x="285720" y="1428736"/>
            <a:ext cx="8572560" cy="14287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285720" y="357166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Della </a:t>
            </a:r>
            <a:r>
              <a:rPr lang="it-IT" sz="3200" b="1" dirty="0" smtClean="0"/>
              <a:t>debolezza dei re</a:t>
            </a:r>
            <a:r>
              <a:rPr lang="it-IT" sz="3200" dirty="0" smtClean="0"/>
              <a:t> </a:t>
            </a:r>
            <a:r>
              <a:rPr lang="it-IT" sz="3200" i="1" dirty="0" smtClean="0"/>
              <a:t>approfittarono</a:t>
            </a:r>
            <a:r>
              <a:rPr lang="it-IT" sz="3200" dirty="0" smtClean="0"/>
              <a:t> </a:t>
            </a:r>
            <a:r>
              <a:rPr lang="it-IT" sz="3200" b="1" dirty="0" smtClean="0"/>
              <a:t>i baroni</a:t>
            </a:r>
            <a:r>
              <a:rPr lang="it-IT" sz="3200" dirty="0" smtClean="0"/>
              <a:t>. </a:t>
            </a:r>
            <a:endParaRPr lang="it-IT" sz="3200" dirty="0" smtClean="0"/>
          </a:p>
          <a:p>
            <a:pPr algn="just"/>
            <a:endParaRPr lang="it-IT" sz="3200" dirty="0" smtClean="0"/>
          </a:p>
          <a:p>
            <a:pPr algn="just"/>
            <a:r>
              <a:rPr lang="it-IT" sz="3200" dirty="0" smtClean="0"/>
              <a:t>I baroni obbligarono Giovanni </a:t>
            </a:r>
            <a:r>
              <a:rPr lang="it-IT" sz="3200" dirty="0" err="1" smtClean="0"/>
              <a:t>Senzaterra</a:t>
            </a:r>
            <a:r>
              <a:rPr lang="it-IT" sz="3200" dirty="0" smtClean="0"/>
              <a:t> a </a:t>
            </a:r>
            <a:r>
              <a:rPr lang="it-IT" sz="3200" dirty="0" smtClean="0"/>
              <a:t>firmare </a:t>
            </a:r>
            <a:r>
              <a:rPr lang="it-IT" sz="3200" dirty="0" smtClean="0"/>
              <a:t>la </a:t>
            </a:r>
            <a:r>
              <a:rPr lang="it-IT" sz="3200" b="1" dirty="0" smtClean="0">
                <a:solidFill>
                  <a:srgbClr val="FF0000"/>
                </a:solidFill>
              </a:rPr>
              <a:t>Magna </a:t>
            </a:r>
            <a:r>
              <a:rPr lang="it-IT" sz="3200" b="1" dirty="0" err="1" smtClean="0">
                <a:solidFill>
                  <a:srgbClr val="FF0000"/>
                </a:solidFill>
              </a:rPr>
              <a:t>Charta</a:t>
            </a:r>
            <a:r>
              <a:rPr lang="it-IT" sz="3200" b="1" dirty="0" smtClean="0">
                <a:solidFill>
                  <a:srgbClr val="FF0000"/>
                </a:solidFill>
              </a:rPr>
              <a:t> </a:t>
            </a:r>
            <a:r>
              <a:rPr lang="it-IT" sz="3200" b="1" dirty="0" err="1" smtClean="0">
                <a:solidFill>
                  <a:srgbClr val="FF0000"/>
                </a:solidFill>
              </a:rPr>
              <a:t>libertatum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smtClean="0"/>
              <a:t>(</a:t>
            </a:r>
            <a:r>
              <a:rPr lang="it-IT" sz="3200" i="1" dirty="0" smtClean="0"/>
              <a:t>la Grande Carta delle libertà</a:t>
            </a:r>
            <a:r>
              <a:rPr lang="it-IT" sz="3200" dirty="0" smtClean="0"/>
              <a:t>).</a:t>
            </a:r>
          </a:p>
          <a:p>
            <a:pPr algn="just"/>
            <a:endParaRPr lang="it-IT" sz="3200" dirty="0" smtClean="0"/>
          </a:p>
          <a:p>
            <a:pPr algn="just"/>
            <a:r>
              <a:rPr lang="it-IT" sz="3200" dirty="0" smtClean="0"/>
              <a:t>Il re così </a:t>
            </a:r>
            <a:r>
              <a:rPr lang="it-IT" sz="3200" dirty="0" smtClean="0"/>
              <a:t>vede </a:t>
            </a:r>
            <a:r>
              <a:rPr lang="it-IT" sz="3200" b="1" u="sng" dirty="0" smtClean="0"/>
              <a:t>LIMITATO IL SUO </a:t>
            </a:r>
            <a:r>
              <a:rPr lang="it-IT" sz="3200" b="1" u="sng" dirty="0" smtClean="0"/>
              <a:t>POTERE</a:t>
            </a:r>
            <a:r>
              <a:rPr lang="it-IT" sz="3200" dirty="0" smtClean="0"/>
              <a:t>. Il re non può più fare tutto quello che vuole! </a:t>
            </a:r>
          </a:p>
          <a:p>
            <a:pPr algn="just"/>
            <a:r>
              <a:rPr lang="it-IT" sz="3200" dirty="0" smtClean="0"/>
              <a:t>La </a:t>
            </a:r>
            <a:r>
              <a:rPr lang="it-IT" sz="3200" i="1" dirty="0" smtClean="0"/>
              <a:t>Magna </a:t>
            </a:r>
            <a:r>
              <a:rPr lang="it-IT" sz="3200" i="1" dirty="0" err="1" smtClean="0"/>
              <a:t>Charta</a:t>
            </a:r>
            <a:r>
              <a:rPr lang="it-IT" sz="3200" dirty="0" smtClean="0"/>
              <a:t> è una tappa importante che porterà poi alla nascita del </a:t>
            </a:r>
            <a:r>
              <a:rPr lang="it-IT" sz="3200" b="1" dirty="0" smtClean="0"/>
              <a:t>Parlamento</a:t>
            </a:r>
            <a:r>
              <a:rPr lang="it-IT" sz="3200" dirty="0" smtClean="0"/>
              <a:t> inglese.</a:t>
            </a:r>
          </a:p>
          <a:p>
            <a:r>
              <a:rPr lang="it-IT" sz="3200" dirty="0" smtClean="0"/>
              <a:t> </a:t>
            </a:r>
          </a:p>
          <a:p>
            <a:endParaRPr lang="it-IT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14348" y="785794"/>
            <a:ext cx="7786742" cy="1714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927541"/>
            <a:ext cx="70723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1100-1200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Europa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SI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RAFFORZANO LE MONARCHIE NAZIONALI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riuscirono ad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arginare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il 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grande potere che i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nobili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signori feudali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erano riusciti a prendersi: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così riuscirono ad avere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maggiore controllo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all’interno del loro territorio.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43306" y="1643050"/>
            <a:ext cx="52149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/>
              <a:t>Re </a:t>
            </a:r>
            <a:r>
              <a:rPr lang="it-IT" sz="3200" b="1" dirty="0"/>
              <a:t>Luigi </a:t>
            </a:r>
            <a:r>
              <a:rPr lang="it-IT" sz="3200" b="1" dirty="0" err="1"/>
              <a:t>VI</a:t>
            </a:r>
            <a:r>
              <a:rPr lang="it-IT" sz="3200" dirty="0"/>
              <a:t> (1108-37) comincia a lottare </a:t>
            </a:r>
            <a:r>
              <a:rPr lang="it-IT" sz="3200" b="1" dirty="0"/>
              <a:t>contro i feudatari maggiori</a:t>
            </a:r>
            <a:r>
              <a:rPr lang="it-IT" sz="3200" dirty="0"/>
              <a:t> (cioè i nobili che possiedono grandi territori e, dunque, anche molto potere) per </a:t>
            </a:r>
            <a:r>
              <a:rPr lang="it-IT" sz="3200" b="1" dirty="0"/>
              <a:t>recuperare la sua autorità</a:t>
            </a:r>
            <a:r>
              <a:rPr lang="it-IT" sz="3200" dirty="0"/>
              <a:t>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000232" y="214290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LA MONARCHIA FRANCESE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15362" name="AutoShape 2" descr="Risultati immagini per luigi v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5364" name="Picture 4" descr="http://upload.wikimedia.org/wikipedia/commons/b/b5/Louis_VI_of_Franc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736"/>
            <a:ext cx="2190750" cy="240982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357158" y="4071942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Luigi </a:t>
            </a:r>
            <a:r>
              <a:rPr lang="it-IT" dirty="0" err="1" smtClean="0"/>
              <a:t>VI</a:t>
            </a:r>
            <a:r>
              <a:rPr lang="it-IT" dirty="0" smtClean="0"/>
              <a:t>, detto il Grosso, della dinastia dei CAPETINGI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6248" y="1214422"/>
            <a:ext cx="43577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/>
              <a:t>La sua politica è continuata dal figlio, </a:t>
            </a:r>
            <a:r>
              <a:rPr lang="it-IT" sz="3200" b="1" dirty="0"/>
              <a:t>Luigi VII</a:t>
            </a:r>
            <a:r>
              <a:rPr lang="it-IT" sz="3200" dirty="0"/>
              <a:t> (1137-80). </a:t>
            </a:r>
            <a:endParaRPr lang="it-IT" sz="3200" dirty="0" smtClean="0"/>
          </a:p>
          <a:p>
            <a:pPr algn="just"/>
            <a:endParaRPr lang="it-IT" sz="3200" dirty="0"/>
          </a:p>
          <a:p>
            <a:pPr algn="just"/>
            <a:r>
              <a:rPr lang="it-IT" sz="3200" dirty="0" smtClean="0"/>
              <a:t>Ma </a:t>
            </a:r>
            <a:r>
              <a:rPr lang="it-IT" sz="3200" dirty="0"/>
              <a:t>l</a:t>
            </a:r>
            <a:r>
              <a:rPr lang="it-IT" sz="3200" b="1" dirty="0"/>
              <a:t>a metà occidentale della Francia</a:t>
            </a:r>
            <a:r>
              <a:rPr lang="it-IT" sz="3200" dirty="0"/>
              <a:t> passa sotto il </a:t>
            </a:r>
            <a:r>
              <a:rPr lang="it-IT" sz="3200" b="1" dirty="0">
                <a:solidFill>
                  <a:srgbClr val="FF0000"/>
                </a:solidFill>
              </a:rPr>
              <a:t>controllo inglese</a:t>
            </a:r>
            <a:r>
              <a:rPr lang="it-IT" sz="3200" dirty="0"/>
              <a:t>, grazie a un matrimonio</a:t>
            </a:r>
          </a:p>
        </p:txBody>
      </p:sp>
      <p:pic>
        <p:nvPicPr>
          <p:cNvPr id="16386" name="Picture 2" descr="http://www.teutonic.altervista.org/B/img2/2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357298"/>
            <a:ext cx="2771775" cy="3438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500042"/>
            <a:ext cx="84296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/>
              <a:t>Il vero iniziatore della potenza della monarchia francese fu </a:t>
            </a:r>
            <a:r>
              <a:rPr lang="it-IT" sz="3200" b="1" dirty="0">
                <a:solidFill>
                  <a:srgbClr val="FF0000"/>
                </a:solidFill>
              </a:rPr>
              <a:t>Filippo II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FF0000"/>
                </a:solidFill>
              </a:rPr>
              <a:t>Augusto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/>
              <a:t>(1180-1223). Egli, grazie alla </a:t>
            </a:r>
            <a:r>
              <a:rPr lang="it-IT" sz="3200" b="1" dirty="0"/>
              <a:t>vittoria di </a:t>
            </a:r>
            <a:r>
              <a:rPr lang="it-IT" sz="3200" b="1" dirty="0" err="1"/>
              <a:t>Bouvines</a:t>
            </a:r>
            <a:r>
              <a:rPr lang="it-IT" sz="3200" dirty="0"/>
              <a:t> (1214) ottenuta contro gli inglesi, </a:t>
            </a:r>
            <a:r>
              <a:rPr lang="it-IT" sz="3200" u="sng" dirty="0"/>
              <a:t>recuperò tutti i territori francesi</a:t>
            </a:r>
            <a:r>
              <a:rPr lang="it-IT" sz="3200" dirty="0"/>
              <a:t>, eccetto l’</a:t>
            </a:r>
            <a:r>
              <a:rPr lang="it-IT" sz="3200" dirty="0" err="1"/>
              <a:t>Aquitania</a:t>
            </a:r>
            <a:endParaRPr lang="it-IT" sz="3200" dirty="0"/>
          </a:p>
        </p:txBody>
      </p:sp>
      <p:pic>
        <p:nvPicPr>
          <p:cNvPr id="17410" name="Picture 2" descr="http://upload.wikimedia.org/wikipedia/commons/4/4b/Philip_II,_King_of_France,_in_a_19th-century_portrait_by_Louis-F%C3%A9lix_Ami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286124"/>
            <a:ext cx="2428892" cy="3113964"/>
          </a:xfrm>
          <a:prstGeom prst="rect">
            <a:avLst/>
          </a:prstGeom>
          <a:noFill/>
        </p:spPr>
      </p:pic>
      <p:pic>
        <p:nvPicPr>
          <p:cNvPr id="17412" name="Picture 4" descr="http://www.parodos.it/books/immagini/bovmap1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2643182"/>
            <a:ext cx="4886325" cy="3762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142984"/>
            <a:ext cx="6072229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786182" y="1000108"/>
            <a:ext cx="51435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/>
              <a:t>Da ricordare è anche </a:t>
            </a:r>
            <a:r>
              <a:rPr lang="it-IT" sz="3200" b="1" dirty="0"/>
              <a:t>Luigi IX</a:t>
            </a:r>
            <a:r>
              <a:rPr lang="it-IT" sz="3200" dirty="0"/>
              <a:t> (1226-70), detto il </a:t>
            </a:r>
            <a:r>
              <a:rPr lang="it-IT" sz="3200" b="1" dirty="0"/>
              <a:t>Santo</a:t>
            </a:r>
            <a:r>
              <a:rPr lang="it-IT" sz="3200" dirty="0"/>
              <a:t>. </a:t>
            </a:r>
            <a:endParaRPr lang="it-IT" sz="3200" dirty="0" smtClean="0"/>
          </a:p>
          <a:p>
            <a:pPr algn="just"/>
            <a:r>
              <a:rPr lang="it-IT" sz="3200" dirty="0" smtClean="0"/>
              <a:t>Egli </a:t>
            </a:r>
            <a:r>
              <a:rPr lang="it-IT" sz="3200" dirty="0"/>
              <a:t>fu un </a:t>
            </a:r>
            <a:r>
              <a:rPr lang="it-IT" sz="3200" b="1" dirty="0"/>
              <a:t>abile politico </a:t>
            </a:r>
            <a:r>
              <a:rPr lang="it-IT" sz="3200" dirty="0"/>
              <a:t>e difese con forza l’autorità </a:t>
            </a:r>
            <a:r>
              <a:rPr lang="it-IT" sz="3200" dirty="0" smtClean="0"/>
              <a:t>regia. </a:t>
            </a:r>
          </a:p>
          <a:p>
            <a:pPr algn="just"/>
            <a:r>
              <a:rPr lang="it-IT" sz="3200" dirty="0" smtClean="0"/>
              <a:t>Viene </a:t>
            </a:r>
            <a:r>
              <a:rPr lang="it-IT" sz="3200" dirty="0"/>
              <a:t>ricordato perché partecipò attivamente a </a:t>
            </a:r>
            <a:r>
              <a:rPr lang="it-IT" sz="3200" b="1" dirty="0"/>
              <a:t>due crociate</a:t>
            </a:r>
            <a:r>
              <a:rPr lang="it-IT" sz="3200" dirty="0"/>
              <a:t> (e nell’ultima morì): fu fatto per questo santo (nel 1297).</a:t>
            </a:r>
          </a:p>
        </p:txBody>
      </p:sp>
      <p:pic>
        <p:nvPicPr>
          <p:cNvPr id="18434" name="Picture 2" descr="http://upload.wikimedia.org/wikipedia/commons/1/1c/Jos%C3%A9_Te%C3%B3filo_de_Jesus_-_S%C3%A3o_Lu%C3%A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14422"/>
            <a:ext cx="2319444" cy="4595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1538" y="285728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LA MONARCHIA INGLESE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85720" y="1214422"/>
            <a:ext cx="864399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/>
              <a:t>Anche in Inghilterra la monarchia si rafforzò grazie ai re, i </a:t>
            </a:r>
            <a:r>
              <a:rPr lang="it-IT" sz="3200" b="1" dirty="0">
                <a:solidFill>
                  <a:srgbClr val="FF0000"/>
                </a:solidFill>
              </a:rPr>
              <a:t>PLANTAGENETI</a:t>
            </a:r>
            <a:r>
              <a:rPr lang="it-IT" sz="3200" dirty="0" smtClean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sz="3200" dirty="0"/>
              <a:t>I Plantageneti sono una dinastia di </a:t>
            </a:r>
            <a:r>
              <a:rPr lang="it-IT" sz="3200" b="1" dirty="0"/>
              <a:t>origine francese</a:t>
            </a:r>
            <a:r>
              <a:rPr lang="it-IT" sz="3200" dirty="0" smtClean="0"/>
              <a:t>. 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Enrico I</a:t>
            </a:r>
            <a:r>
              <a:rPr lang="it-IT" sz="3200" dirty="0"/>
              <a:t>, re inglese, era morto </a:t>
            </a:r>
            <a:r>
              <a:rPr lang="it-IT" sz="3200" b="1" dirty="0"/>
              <a:t>senza figli maschi</a:t>
            </a:r>
            <a:r>
              <a:rPr lang="it-IT" sz="3200" dirty="0"/>
              <a:t>: aveva dato in sposa la </a:t>
            </a:r>
            <a:r>
              <a:rPr lang="it-IT" sz="3200" b="1" dirty="0"/>
              <a:t>figlia 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Matilde</a:t>
            </a:r>
            <a:r>
              <a:rPr lang="it-IT" sz="3200" dirty="0"/>
              <a:t> a 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Goffredo</a:t>
            </a:r>
            <a:r>
              <a:rPr lang="it-IT" sz="3200" dirty="0"/>
              <a:t>, conte d’Angiò (</a:t>
            </a:r>
            <a:r>
              <a:rPr lang="it-IT" sz="3200" i="1" u="sng" dirty="0" smtClean="0">
                <a:solidFill>
                  <a:srgbClr val="0070C0"/>
                </a:solidFill>
              </a:rPr>
              <a:t>francese</a:t>
            </a:r>
            <a:r>
              <a:rPr lang="it-IT" sz="3200" i="1" dirty="0" smtClean="0"/>
              <a:t>, </a:t>
            </a:r>
            <a:r>
              <a:rPr lang="it-IT" sz="3200" i="1" dirty="0"/>
              <a:t>detto Plantageneto per la pianta presente sul suo </a:t>
            </a:r>
            <a:r>
              <a:rPr lang="it-IT" sz="3200" i="1" dirty="0" smtClean="0"/>
              <a:t>stemma</a:t>
            </a:r>
            <a:r>
              <a:rPr lang="it-IT" sz="3200" dirty="0" smtClean="0"/>
              <a:t>).</a:t>
            </a:r>
            <a:endParaRPr lang="it-IT" sz="3200" dirty="0"/>
          </a:p>
        </p:txBody>
      </p:sp>
      <p:pic>
        <p:nvPicPr>
          <p:cNvPr id="20482" name="Picture 2" descr="Goffredo V d'Angi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4857760"/>
            <a:ext cx="893917" cy="1708122"/>
          </a:xfrm>
          <a:prstGeom prst="rect">
            <a:avLst/>
          </a:prstGeom>
          <a:noFill/>
        </p:spPr>
      </p:pic>
      <p:pic>
        <p:nvPicPr>
          <p:cNvPr id="20484" name="Picture 4" descr="Empress matil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4857760"/>
            <a:ext cx="1190617" cy="178592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5429256" y="550070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Matilde e Goffredo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500042"/>
            <a:ext cx="81439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Dopo un periodo di disordini, riesce a prendere il potere il figlio di Matilde e Goffredo:</a:t>
            </a:r>
          </a:p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ENRICO II PLANTAGENETO </a:t>
            </a:r>
            <a:r>
              <a:rPr lang="it-IT" sz="3200" dirty="0" smtClean="0"/>
              <a:t>(1154-89)</a:t>
            </a:r>
          </a:p>
          <a:p>
            <a:pPr algn="ctr"/>
            <a:endParaRPr lang="it-IT" sz="3200" dirty="0" smtClean="0"/>
          </a:p>
          <a:p>
            <a:pPr algn="ctr"/>
            <a:endParaRPr lang="it-IT" sz="3200" dirty="0" smtClean="0"/>
          </a:p>
          <a:p>
            <a:pPr algn="ctr"/>
            <a:endParaRPr lang="it-IT" sz="3200" dirty="0" smtClean="0"/>
          </a:p>
          <a:p>
            <a:pPr algn="ctr"/>
            <a:endParaRPr lang="it-IT" sz="3200" dirty="0" smtClean="0"/>
          </a:p>
          <a:p>
            <a:pPr algn="just"/>
            <a:r>
              <a:rPr lang="it-IT" sz="3200" dirty="0" smtClean="0"/>
              <a:t>Enrico II, grazie </a:t>
            </a:r>
            <a:r>
              <a:rPr lang="it-IT" sz="3200" dirty="0" smtClean="0"/>
              <a:t>a </a:t>
            </a:r>
            <a:r>
              <a:rPr lang="it-IT" sz="3200" dirty="0" smtClean="0"/>
              <a:t>un </a:t>
            </a:r>
            <a:r>
              <a:rPr lang="it-IT" sz="3200" dirty="0" smtClean="0"/>
              <a:t>matrimonio, </a:t>
            </a:r>
            <a:r>
              <a:rPr lang="it-IT" sz="3200" dirty="0" smtClean="0"/>
              <a:t>si ritrovò a possedere </a:t>
            </a:r>
            <a:r>
              <a:rPr lang="it-IT" sz="3200" b="1" dirty="0" smtClean="0"/>
              <a:t>molte terre anche in Francia</a:t>
            </a:r>
            <a:r>
              <a:rPr lang="it-IT" sz="3200" dirty="0" smtClean="0"/>
              <a:t> </a:t>
            </a:r>
            <a:r>
              <a:rPr lang="it-IT" sz="1600" dirty="0" smtClean="0"/>
              <a:t>(vedi </a:t>
            </a:r>
            <a:r>
              <a:rPr lang="it-IT" sz="1600" dirty="0" smtClean="0"/>
              <a:t>cartina)</a:t>
            </a:r>
            <a:r>
              <a:rPr lang="it-IT" sz="3200" dirty="0" smtClean="0"/>
              <a:t>. </a:t>
            </a:r>
          </a:p>
          <a:p>
            <a:pPr algn="just"/>
            <a:r>
              <a:rPr lang="it-IT" sz="3200" dirty="0" smtClean="0"/>
              <a:t>Era </a:t>
            </a:r>
            <a:r>
              <a:rPr lang="it-IT" sz="3200" dirty="0" smtClean="0"/>
              <a:t>dunque </a:t>
            </a:r>
            <a:r>
              <a:rPr lang="it-IT" sz="3200" i="1" u="sng" dirty="0" smtClean="0"/>
              <a:t>molto potente</a:t>
            </a:r>
            <a:r>
              <a:rPr lang="it-IT" sz="3200" dirty="0" smtClean="0"/>
              <a:t>, </a:t>
            </a:r>
            <a:endParaRPr lang="it-IT" sz="3200" dirty="0" smtClean="0"/>
          </a:p>
          <a:p>
            <a:pPr algn="just"/>
            <a:r>
              <a:rPr lang="it-IT" sz="3200" dirty="0" smtClean="0"/>
              <a:t>ma </a:t>
            </a:r>
            <a:r>
              <a:rPr lang="it-IT" sz="3200" dirty="0" smtClean="0"/>
              <a:t>era anche </a:t>
            </a:r>
            <a:r>
              <a:rPr lang="it-IT" sz="3200" i="1" u="sng" dirty="0" smtClean="0"/>
              <a:t>vassallo</a:t>
            </a:r>
            <a:r>
              <a:rPr lang="it-IT" sz="3200" dirty="0" smtClean="0"/>
              <a:t> del re di </a:t>
            </a:r>
            <a:r>
              <a:rPr lang="it-IT" sz="3200" dirty="0" err="1" smtClean="0"/>
              <a:t>Francia…</a:t>
            </a:r>
            <a:endParaRPr lang="it-IT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7589" y="2005013"/>
            <a:ext cx="1371601" cy="192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484</Words>
  <Application>Microsoft Office PowerPoint</Application>
  <PresentationFormat>Presentazione su schermo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L’ascesa delle monarchie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L’ascesa delle monarchie</dc:title>
  <dc:creator>Simone</dc:creator>
  <cp:lastModifiedBy>Simone</cp:lastModifiedBy>
  <cp:revision>6</cp:revision>
  <dcterms:created xsi:type="dcterms:W3CDTF">2015-01-20T14:19:34Z</dcterms:created>
  <dcterms:modified xsi:type="dcterms:W3CDTF">2015-01-20T17:33:30Z</dcterms:modified>
</cp:coreProperties>
</file>